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782532-FA76-4722-925D-65681D53D379}">
  <a:tblStyle styleId="{9A782532-FA76-4722-925D-65681D53D3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f6810449f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f6810449f7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16463f4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016463f4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fb00531c44_0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fb00531c44_0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879378ccd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f879378ccd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b00531c44_0_2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b00531c44_0_26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f6810449f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f6810449f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bae75389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bae753890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025370c976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025370c976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fb1525ebe0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fb1525ebe0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f879378ccd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f879378ccd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b00531c4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b00531c4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f879378ccd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f879378ccd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fa98a809f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fa98a809f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f6810449f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f6810449f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b00531c4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b00531c4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b00531c44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b00531c44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b00531c44_0_1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b00531c44_0_1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b00531c44_0_2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b00531c44_0_2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f6810449f7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f6810449f7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140446e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140446e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f879378ccd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f879378ccd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learn/machine-learni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storytellingwithdata.com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0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Data Science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18435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Straightforward, Short, and Non - Academic Approach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5957" y="2797175"/>
            <a:ext cx="3892363" cy="234632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570375" y="3097800"/>
            <a:ext cx="28212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490" b="1"/>
              <a:t>By John Thomas Foxworthy</a:t>
            </a:r>
            <a:endParaRPr sz="1490" b="1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490" b="1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490" b="1"/>
              <a:t>Data Scientist</a:t>
            </a:r>
            <a:endParaRPr sz="1490" b="1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49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190"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200" y="3890400"/>
            <a:ext cx="2926650" cy="9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4. Prior Job Titles of Today’s Data Scientist</a:t>
            </a:r>
            <a:endParaRPr b="1"/>
          </a:p>
        </p:txBody>
      </p:sp>
      <p:sp>
        <p:nvSpPr>
          <p:cNvPr id="161" name="Google Shape;161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981975" y="1331575"/>
            <a:ext cx="1758000" cy="683400"/>
          </a:xfrm>
          <a:prstGeom prst="bevel">
            <a:avLst>
              <a:gd name="adj" fmla="val 12500"/>
            </a:avLst>
          </a:prstGeom>
          <a:solidFill>
            <a:srgbClr val="45818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</a:rPr>
              <a:t>Statistician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962325" y="2276975"/>
            <a:ext cx="1797300" cy="759600"/>
          </a:xfrm>
          <a:prstGeom prst="snip2SameRect">
            <a:avLst>
              <a:gd name="adj1" fmla="val 16667"/>
              <a:gd name="adj2" fmla="val 0"/>
            </a:avLst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0D5DDF"/>
                </a:solidFill>
              </a:rPr>
              <a:t>Operation Researcher</a:t>
            </a: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962325" y="3275400"/>
            <a:ext cx="1862892" cy="993330"/>
          </a:xfrm>
          <a:prstGeom prst="flowChartDocumen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</a:rPr>
              <a:t>Econometrician </a:t>
            </a:r>
            <a:r>
              <a:rPr lang="en" sz="1200" b="1">
                <a:solidFill>
                  <a:schemeClr val="lt1"/>
                </a:solidFill>
              </a:rPr>
              <a:t>(Statistical Economist)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65" name="Google Shape;165;p22"/>
          <p:cNvSpPr/>
          <p:nvPr/>
        </p:nvSpPr>
        <p:spPr>
          <a:xfrm>
            <a:off x="5803200" y="1331575"/>
            <a:ext cx="2335200" cy="683400"/>
          </a:xfrm>
          <a:prstGeom prst="plus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5818E"/>
                </a:solidFill>
              </a:rPr>
              <a:t>Psychometrician </a:t>
            </a:r>
            <a:endParaRPr b="1">
              <a:solidFill>
                <a:srgbClr val="45818E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45818E"/>
                </a:solidFill>
              </a:rPr>
              <a:t>(Clinical Psychologist)</a:t>
            </a:r>
            <a:endParaRPr sz="1200">
              <a:solidFill>
                <a:srgbClr val="45818E"/>
              </a:solidFill>
            </a:endParaRPr>
          </a:p>
        </p:txBody>
      </p:sp>
      <p:sp>
        <p:nvSpPr>
          <p:cNvPr id="166" name="Google Shape;166;p22"/>
          <p:cNvSpPr/>
          <p:nvPr/>
        </p:nvSpPr>
        <p:spPr>
          <a:xfrm>
            <a:off x="5486825" y="2228725"/>
            <a:ext cx="2702700" cy="787200"/>
          </a:xfrm>
          <a:prstGeom prst="horizontalScroll">
            <a:avLst>
              <a:gd name="adj" fmla="val 12500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Computational Linguist</a:t>
            </a: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</a:rPr>
              <a:t> </a:t>
            </a:r>
            <a:r>
              <a:rPr lang="en" sz="1200" b="1">
                <a:solidFill>
                  <a:schemeClr val="lt1"/>
                </a:solidFill>
              </a:rPr>
              <a:t>(Language Scientist)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67" name="Google Shape;167;p22"/>
          <p:cNvSpPr/>
          <p:nvPr/>
        </p:nvSpPr>
        <p:spPr>
          <a:xfrm>
            <a:off x="6241175" y="3174825"/>
            <a:ext cx="1758024" cy="1259388"/>
          </a:xfrm>
          <a:prstGeom prst="cloud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</a:rPr>
              <a:t>Image Processing Engineer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8" name="Google Shape;168;p22"/>
          <p:cNvSpPr/>
          <p:nvPr/>
        </p:nvSpPr>
        <p:spPr>
          <a:xfrm>
            <a:off x="3655200" y="2361000"/>
            <a:ext cx="1193700" cy="7215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666666"/>
                </a:solidFill>
              </a:rPr>
              <a:t>Computer Scientist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5. Where did Data Science come from?</a:t>
            </a:r>
            <a:endParaRPr b="1"/>
          </a:p>
        </p:txBody>
      </p:sp>
      <p:sp>
        <p:nvSpPr>
          <p:cNvPr id="174" name="Google Shape;174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b="1">
                <a:solidFill>
                  <a:srgbClr val="0000FF"/>
                </a:solidFill>
              </a:rPr>
              <a:t>William S. Cleveland</a:t>
            </a:r>
            <a:endParaRPr sz="5600" b="1">
              <a:solidFill>
                <a:srgbClr val="0000FF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56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56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5600"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●"/>
            </a:pPr>
            <a:r>
              <a:rPr lang="en" sz="5600" b="1">
                <a:solidFill>
                  <a:srgbClr val="0000FF"/>
                </a:solidFill>
              </a:rPr>
              <a:t>Professor of Statistics at Purdue University, Indiana</a:t>
            </a:r>
            <a:br>
              <a:rPr lang="en" sz="5600" b="1">
                <a:solidFill>
                  <a:srgbClr val="0000FF"/>
                </a:solidFill>
              </a:rPr>
            </a:br>
            <a:endParaRPr sz="5600" b="1">
              <a:solidFill>
                <a:srgbClr val="0000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●"/>
            </a:pPr>
            <a:r>
              <a:rPr lang="en" sz="5600" b="1">
                <a:solidFill>
                  <a:srgbClr val="0000FF"/>
                </a:solidFill>
              </a:rPr>
              <a:t>Vote at the Statistical Symposium with various University Professors in 2001 </a:t>
            </a:r>
            <a:br>
              <a:rPr lang="en" sz="5600" b="1">
                <a:solidFill>
                  <a:srgbClr val="0000FF"/>
                </a:solidFill>
              </a:rPr>
            </a:br>
            <a:endParaRPr sz="5600" b="1">
              <a:solidFill>
                <a:srgbClr val="0000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○"/>
            </a:pPr>
            <a:r>
              <a:rPr lang="en" sz="5600" b="1">
                <a:solidFill>
                  <a:srgbClr val="0000FF"/>
                </a:solidFill>
              </a:rPr>
              <a:t>Processing power of computers increasing exponentially</a:t>
            </a:r>
            <a:br>
              <a:rPr lang="en" sz="5600" b="1">
                <a:solidFill>
                  <a:srgbClr val="0000FF"/>
                </a:solidFill>
              </a:rPr>
            </a:br>
            <a:endParaRPr sz="5600" b="1">
              <a:solidFill>
                <a:srgbClr val="0000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○"/>
            </a:pPr>
            <a:r>
              <a:rPr lang="en" sz="5600" b="1">
                <a:solidFill>
                  <a:srgbClr val="0000FF"/>
                </a:solidFill>
              </a:rPr>
              <a:t>Exponential growth of the quantity and quality of data, esp unstructured</a:t>
            </a:r>
            <a:endParaRPr sz="5600" b="1">
              <a:solidFill>
                <a:srgbClr val="0000FF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5600" b="1">
              <a:solidFill>
                <a:srgbClr val="0000FF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5600" b="1">
                <a:solidFill>
                  <a:srgbClr val="0000FF"/>
                </a:solidFill>
              </a:rPr>
            </a:br>
            <a:endParaRPr sz="56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176" name="Google Shape;1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6200" y="651000"/>
            <a:ext cx="1580550" cy="212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Question</a:t>
            </a:r>
            <a:endParaRPr b="1"/>
          </a:p>
        </p:txBody>
      </p:sp>
      <p:sp>
        <p:nvSpPr>
          <p:cNvPr id="182" name="Google Shape;18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83" name="Google Shape;183;p24"/>
          <p:cNvSpPr txBox="1"/>
          <p:nvPr/>
        </p:nvSpPr>
        <p:spPr>
          <a:xfrm>
            <a:off x="1123900" y="2015700"/>
            <a:ext cx="65412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</a:rPr>
              <a:t>If you clone a human being, then </a:t>
            </a:r>
            <a:endParaRPr sz="22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200" b="1">
                <a:solidFill>
                  <a:schemeClr val="dk1"/>
                </a:solidFill>
              </a:rPr>
              <a:t>does the clone have artificial intelligence?</a:t>
            </a:r>
            <a:endParaRPr sz="22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189" name="Google Shape;1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77826" cy="46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5"/>
          <p:cNvSpPr txBox="1"/>
          <p:nvPr/>
        </p:nvSpPr>
        <p:spPr>
          <a:xfrm>
            <a:off x="4999775" y="2576075"/>
            <a:ext cx="3139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6.  What Prediction Models have you placed in Production?</a:t>
            </a:r>
            <a:endParaRPr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>
            <a:spLocks noGrp="1"/>
          </p:cNvSpPr>
          <p:nvPr>
            <p:ph type="title"/>
          </p:nvPr>
        </p:nvSpPr>
        <p:spPr>
          <a:xfrm>
            <a:off x="311700" y="225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6. Supervised Learning and Predictive Analytics</a:t>
            </a:r>
            <a:endParaRPr b="1"/>
          </a:p>
        </p:txBody>
      </p:sp>
      <p:sp>
        <p:nvSpPr>
          <p:cNvPr id="196" name="Google Shape;19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197" name="Google Shape;1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8350" y="1073889"/>
            <a:ext cx="3902800" cy="3660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950250"/>
            <a:ext cx="4813552" cy="3712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204" name="Google Shape;2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1250" y="864362"/>
            <a:ext cx="1511650" cy="140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325" y="822488"/>
            <a:ext cx="1562275" cy="148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5348" y="864350"/>
            <a:ext cx="1459402" cy="14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 txBox="1"/>
          <p:nvPr/>
        </p:nvSpPr>
        <p:spPr>
          <a:xfrm>
            <a:off x="647500" y="2384075"/>
            <a:ext cx="125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Regression</a:t>
            </a:r>
            <a:endParaRPr b="1"/>
          </a:p>
        </p:txBody>
      </p:sp>
      <p:sp>
        <p:nvSpPr>
          <p:cNvPr id="208" name="Google Shape;208;p27"/>
          <p:cNvSpPr txBox="1"/>
          <p:nvPr/>
        </p:nvSpPr>
        <p:spPr>
          <a:xfrm>
            <a:off x="2380225" y="2384075"/>
            <a:ext cx="183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Instance - Based</a:t>
            </a:r>
            <a:endParaRPr b="1"/>
          </a:p>
        </p:txBody>
      </p:sp>
      <p:sp>
        <p:nvSpPr>
          <p:cNvPr id="209" name="Google Shape;209;p27"/>
          <p:cNvSpPr txBox="1"/>
          <p:nvPr/>
        </p:nvSpPr>
        <p:spPr>
          <a:xfrm>
            <a:off x="4918963" y="2384075"/>
            <a:ext cx="125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Ensemble</a:t>
            </a:r>
            <a:endParaRPr b="1"/>
          </a:p>
        </p:txBody>
      </p:sp>
      <p:pic>
        <p:nvPicPr>
          <p:cNvPr id="210" name="Google Shape;210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5750" y="864350"/>
            <a:ext cx="1436806" cy="14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7"/>
          <p:cNvSpPr txBox="1"/>
          <p:nvPr/>
        </p:nvSpPr>
        <p:spPr>
          <a:xfrm>
            <a:off x="7005802" y="2311125"/>
            <a:ext cx="143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Decision Tree</a:t>
            </a:r>
            <a:endParaRPr b="1"/>
          </a:p>
        </p:txBody>
      </p:sp>
      <p:sp>
        <p:nvSpPr>
          <p:cNvPr id="212" name="Google Shape;212;p27"/>
          <p:cNvSpPr txBox="1">
            <a:spLocks noGrp="1"/>
          </p:cNvSpPr>
          <p:nvPr>
            <p:ph type="title"/>
          </p:nvPr>
        </p:nvSpPr>
        <p:spPr>
          <a:xfrm>
            <a:off x="311700" y="225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6. The Three Major Methodologies for Prediction</a:t>
            </a:r>
            <a:endParaRPr b="1"/>
          </a:p>
        </p:txBody>
      </p:sp>
      <p:pic>
        <p:nvPicPr>
          <p:cNvPr id="213" name="Google Shape;213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7500" y="3007750"/>
            <a:ext cx="1459400" cy="135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7"/>
          <p:cNvSpPr txBox="1"/>
          <p:nvPr/>
        </p:nvSpPr>
        <p:spPr>
          <a:xfrm>
            <a:off x="647500" y="4517675"/>
            <a:ext cx="143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Deep Learning</a:t>
            </a:r>
            <a:endParaRPr b="1"/>
          </a:p>
        </p:txBody>
      </p:sp>
      <p:sp>
        <p:nvSpPr>
          <p:cNvPr id="215" name="Google Shape;215;p27"/>
          <p:cNvSpPr/>
          <p:nvPr/>
        </p:nvSpPr>
        <p:spPr>
          <a:xfrm>
            <a:off x="436175" y="763300"/>
            <a:ext cx="3847800" cy="20211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7"/>
          <p:cNvSpPr/>
          <p:nvPr/>
        </p:nvSpPr>
        <p:spPr>
          <a:xfrm>
            <a:off x="4690750" y="763300"/>
            <a:ext cx="3847800" cy="20211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AA84F"/>
              </a:solidFill>
            </a:endParaRPr>
          </a:p>
        </p:txBody>
      </p:sp>
      <p:sp>
        <p:nvSpPr>
          <p:cNvPr id="217" name="Google Shape;217;p27"/>
          <p:cNvSpPr/>
          <p:nvPr/>
        </p:nvSpPr>
        <p:spPr>
          <a:xfrm>
            <a:off x="447700" y="2978600"/>
            <a:ext cx="1836300" cy="202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7"/>
          <p:cNvSpPr txBox="1"/>
          <p:nvPr/>
        </p:nvSpPr>
        <p:spPr>
          <a:xfrm>
            <a:off x="1662125" y="1891900"/>
            <a:ext cx="2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</a:rPr>
              <a:t>A</a:t>
            </a:r>
            <a:endParaRPr b="1">
              <a:solidFill>
                <a:srgbClr val="0000FF"/>
              </a:solidFill>
            </a:endParaRPr>
          </a:p>
        </p:txBody>
      </p:sp>
      <p:sp>
        <p:nvSpPr>
          <p:cNvPr id="219" name="Google Shape;219;p27"/>
          <p:cNvSpPr txBox="1"/>
          <p:nvPr/>
        </p:nvSpPr>
        <p:spPr>
          <a:xfrm>
            <a:off x="3795725" y="1891900"/>
            <a:ext cx="2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</a:rPr>
              <a:t>B</a:t>
            </a:r>
            <a:endParaRPr b="1">
              <a:solidFill>
                <a:srgbClr val="0000FF"/>
              </a:solidFill>
            </a:endParaRPr>
          </a:p>
        </p:txBody>
      </p:sp>
      <p:sp>
        <p:nvSpPr>
          <p:cNvPr id="220" name="Google Shape;220;p27"/>
          <p:cNvSpPr txBox="1"/>
          <p:nvPr/>
        </p:nvSpPr>
        <p:spPr>
          <a:xfrm>
            <a:off x="5929325" y="1891900"/>
            <a:ext cx="2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</a:rPr>
              <a:t>C</a:t>
            </a:r>
            <a:endParaRPr b="1">
              <a:solidFill>
                <a:srgbClr val="38761D"/>
              </a:solidFill>
            </a:endParaRPr>
          </a:p>
        </p:txBody>
      </p:sp>
      <p:sp>
        <p:nvSpPr>
          <p:cNvPr id="221" name="Google Shape;221;p27"/>
          <p:cNvSpPr txBox="1"/>
          <p:nvPr/>
        </p:nvSpPr>
        <p:spPr>
          <a:xfrm>
            <a:off x="8139125" y="1891900"/>
            <a:ext cx="2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</a:rPr>
              <a:t>D</a:t>
            </a:r>
            <a:endParaRPr b="1">
              <a:solidFill>
                <a:srgbClr val="38761D"/>
              </a:solidFill>
            </a:endParaRPr>
          </a:p>
        </p:txBody>
      </p:sp>
      <p:sp>
        <p:nvSpPr>
          <p:cNvPr id="222" name="Google Shape;222;p27"/>
          <p:cNvSpPr txBox="1"/>
          <p:nvPr/>
        </p:nvSpPr>
        <p:spPr>
          <a:xfrm>
            <a:off x="1738325" y="4025500"/>
            <a:ext cx="2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23" name="Google Shape;223;p27"/>
          <p:cNvSpPr/>
          <p:nvPr/>
        </p:nvSpPr>
        <p:spPr>
          <a:xfrm>
            <a:off x="3671575" y="3067900"/>
            <a:ext cx="2075700" cy="10254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Static and Sequential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Data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Model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Output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224" name="Google Shape;224;p27"/>
          <p:cNvCxnSpPr>
            <a:stCxn id="223" idx="1"/>
          </p:cNvCxnSpPr>
          <p:nvPr/>
        </p:nvCxnSpPr>
        <p:spPr>
          <a:xfrm rot="10800000">
            <a:off x="3059575" y="2828200"/>
            <a:ext cx="612000" cy="752400"/>
          </a:xfrm>
          <a:prstGeom prst="straightConnector1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" name="Google Shape;225;p27"/>
          <p:cNvSpPr/>
          <p:nvPr/>
        </p:nvSpPr>
        <p:spPr>
          <a:xfrm>
            <a:off x="6098025" y="3296500"/>
            <a:ext cx="2253900" cy="10254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Iterative or Flow Chart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Data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Model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Output, back to (2)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226" name="Google Shape;226;p27"/>
          <p:cNvCxnSpPr>
            <a:stCxn id="225" idx="0"/>
            <a:endCxn id="216" idx="2"/>
          </p:cNvCxnSpPr>
          <p:nvPr/>
        </p:nvCxnSpPr>
        <p:spPr>
          <a:xfrm rot="10800000">
            <a:off x="6614775" y="2784400"/>
            <a:ext cx="610200" cy="5121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7" name="Google Shape;227;p27"/>
          <p:cNvSpPr/>
          <p:nvPr/>
        </p:nvSpPr>
        <p:spPr>
          <a:xfrm>
            <a:off x="2883050" y="4477050"/>
            <a:ext cx="3216900" cy="3936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Neural Network as a Set of Models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228" name="Google Shape;228;p27"/>
          <p:cNvCxnSpPr>
            <a:stCxn id="227" idx="2"/>
            <a:endCxn id="217" idx="3"/>
          </p:cNvCxnSpPr>
          <p:nvPr/>
        </p:nvCxnSpPr>
        <p:spPr>
          <a:xfrm rot="10800000">
            <a:off x="2283950" y="3989250"/>
            <a:ext cx="599100" cy="684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34" name="Google Shape;234;p28"/>
          <p:cNvSpPr txBox="1">
            <a:spLocks noGrp="1"/>
          </p:cNvSpPr>
          <p:nvPr>
            <p:ph type="title"/>
          </p:nvPr>
        </p:nvSpPr>
        <p:spPr>
          <a:xfrm>
            <a:off x="311700" y="225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/>
              <a:t>6. Deep Learning Method for Artificial Intelligence</a:t>
            </a:r>
            <a:endParaRPr sz="2420" b="1"/>
          </a:p>
        </p:txBody>
      </p:sp>
      <p:pic>
        <p:nvPicPr>
          <p:cNvPr id="235" name="Google Shape;23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2950" y="901900"/>
            <a:ext cx="7308524" cy="376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41" name="Google Shape;241;p29"/>
          <p:cNvSpPr txBox="1">
            <a:spLocks noGrp="1"/>
          </p:cNvSpPr>
          <p:nvPr>
            <p:ph type="title"/>
          </p:nvPr>
        </p:nvSpPr>
        <p:spPr>
          <a:xfrm>
            <a:off x="261550" y="225150"/>
            <a:ext cx="6867300" cy="14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078" b="1">
                <a:solidFill>
                  <a:srgbClr val="4A86E8"/>
                </a:solidFill>
              </a:rPr>
              <a:t>6. Reinforcement Learning </a:t>
            </a:r>
            <a:endParaRPr sz="2078" b="1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078" b="1">
                <a:solidFill>
                  <a:srgbClr val="4A86E8"/>
                </a:solidFill>
              </a:rPr>
              <a:t>Method for </a:t>
            </a:r>
            <a:endParaRPr sz="2078" b="1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078" b="1">
                <a:solidFill>
                  <a:srgbClr val="4A86E8"/>
                </a:solidFill>
              </a:rPr>
              <a:t>Artificial </a:t>
            </a:r>
            <a:endParaRPr sz="2078" b="1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078" b="1">
                <a:solidFill>
                  <a:srgbClr val="4A86E8"/>
                </a:solidFill>
              </a:rPr>
              <a:t>Intelligence</a:t>
            </a:r>
            <a:endParaRPr sz="2078" b="1">
              <a:solidFill>
                <a:srgbClr val="4A86E8"/>
              </a:solidFill>
            </a:endParaRPr>
          </a:p>
        </p:txBody>
      </p:sp>
      <p:pic>
        <p:nvPicPr>
          <p:cNvPr id="242" name="Google Shape;24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5800" y="638150"/>
            <a:ext cx="6587100" cy="420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9"/>
          <p:cNvSpPr/>
          <p:nvPr/>
        </p:nvSpPr>
        <p:spPr>
          <a:xfrm rot="2319032">
            <a:off x="8229525" y="315949"/>
            <a:ext cx="825174" cy="2894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DFE9FB"/>
                    </a:gs>
                    <a:gs pos="100000">
                      <a:srgbClr val="6E9BE7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atin typeface="Arial"/>
              </a:rPr>
              <a:t>Grok</a:t>
            </a:r>
          </a:p>
        </p:txBody>
      </p:sp>
      <p:sp>
        <p:nvSpPr>
          <p:cNvPr id="244" name="Google Shape;244;p29"/>
          <p:cNvSpPr/>
          <p:nvPr/>
        </p:nvSpPr>
        <p:spPr>
          <a:xfrm rot="-1935610">
            <a:off x="114491" y="3523427"/>
            <a:ext cx="1516530" cy="36653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DFE9FB"/>
                    </a:gs>
                    <a:gs pos="100000">
                      <a:srgbClr val="6E9BE7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atin typeface="Arial"/>
              </a:rPr>
              <a:t>Grokking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 txBox="1">
            <a:spLocks noGrp="1"/>
          </p:cNvSpPr>
          <p:nvPr>
            <p:ph type="title"/>
          </p:nvPr>
        </p:nvSpPr>
        <p:spPr>
          <a:xfrm>
            <a:off x="311700" y="202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6. Unsupervised Learning and Descriptive Analytics</a:t>
            </a:r>
            <a:endParaRPr b="1"/>
          </a:p>
        </p:txBody>
      </p:sp>
      <p:sp>
        <p:nvSpPr>
          <p:cNvPr id="250" name="Google Shape;250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251" name="Google Shape;25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76" y="1322525"/>
            <a:ext cx="2399850" cy="260177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0"/>
          <p:cNvSpPr/>
          <p:nvPr/>
        </p:nvSpPr>
        <p:spPr>
          <a:xfrm>
            <a:off x="561825" y="4581675"/>
            <a:ext cx="7865400" cy="39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3"/>
                </a:solidFill>
              </a:rPr>
              <a:t>Should you ask your Supervisor about Unsupervised Learning?  Yes!</a:t>
            </a:r>
            <a:endParaRPr sz="1100" b="1">
              <a:solidFill>
                <a:schemeClr val="accent3"/>
              </a:solidFill>
            </a:endParaRPr>
          </a:p>
        </p:txBody>
      </p:sp>
      <p:sp>
        <p:nvSpPr>
          <p:cNvPr id="253" name="Google Shape;253;p30"/>
          <p:cNvSpPr/>
          <p:nvPr/>
        </p:nvSpPr>
        <p:spPr>
          <a:xfrm>
            <a:off x="523075" y="1177225"/>
            <a:ext cx="1753272" cy="572724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Clustering</a:t>
            </a:r>
            <a:endParaRPr b="1"/>
          </a:p>
        </p:txBody>
      </p:sp>
      <p:sp>
        <p:nvSpPr>
          <p:cNvPr id="254" name="Google Shape;254;p30"/>
          <p:cNvSpPr/>
          <p:nvPr/>
        </p:nvSpPr>
        <p:spPr>
          <a:xfrm>
            <a:off x="554700" y="3179100"/>
            <a:ext cx="1501500" cy="1404600"/>
          </a:xfrm>
          <a:prstGeom prst="noSmoking">
            <a:avLst>
              <a:gd name="adj" fmla="val 18750"/>
            </a:avLst>
          </a:prstGeom>
          <a:solidFill>
            <a:schemeClr val="lt1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</a:rPr>
              <a:t>Anomaly Detection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255" name="Google Shape;255;p30"/>
          <p:cNvSpPr/>
          <p:nvPr/>
        </p:nvSpPr>
        <p:spPr>
          <a:xfrm>
            <a:off x="390150" y="1999525"/>
            <a:ext cx="1830600" cy="930000"/>
          </a:xfrm>
          <a:prstGeom prst="trapezoid">
            <a:avLst>
              <a:gd name="adj" fmla="val 25000"/>
            </a:avLst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Data Reduction Techniques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56" name="Google Shape;256;p30"/>
          <p:cNvSpPr/>
          <p:nvPr/>
        </p:nvSpPr>
        <p:spPr>
          <a:xfrm>
            <a:off x="6693325" y="3125500"/>
            <a:ext cx="1656396" cy="1511082"/>
          </a:xfrm>
          <a:prstGeom prst="flowChartMultidocumen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Group Segmentation</a:t>
            </a:r>
            <a:endParaRPr b="1"/>
          </a:p>
        </p:txBody>
      </p:sp>
      <p:sp>
        <p:nvSpPr>
          <p:cNvPr id="257" name="Google Shape;257;p30"/>
          <p:cNvSpPr/>
          <p:nvPr/>
        </p:nvSpPr>
        <p:spPr>
          <a:xfrm>
            <a:off x="5695625" y="1076475"/>
            <a:ext cx="3136800" cy="745800"/>
          </a:xfrm>
          <a:prstGeom prst="bevel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Feature Selection Automation</a:t>
            </a:r>
            <a:endParaRPr b="1"/>
          </a:p>
        </p:txBody>
      </p:sp>
      <p:sp>
        <p:nvSpPr>
          <p:cNvPr id="258" name="Google Shape;258;p30"/>
          <p:cNvSpPr/>
          <p:nvPr/>
        </p:nvSpPr>
        <p:spPr>
          <a:xfrm>
            <a:off x="6276825" y="2169775"/>
            <a:ext cx="2150400" cy="572700"/>
          </a:xfrm>
          <a:prstGeom prst="round1Rect">
            <a:avLst>
              <a:gd name="adj" fmla="val 16667"/>
            </a:avLst>
          </a:prstGeom>
          <a:solidFill>
            <a:srgbClr val="38761D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Autoencoder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7. Data Science Prediction Mistakes</a:t>
            </a:r>
            <a:endParaRPr b="1"/>
          </a:p>
        </p:txBody>
      </p:sp>
      <p:sp>
        <p:nvSpPr>
          <p:cNvPr id="264" name="Google Shape;26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65" name="Google Shape;265;p31"/>
          <p:cNvSpPr txBox="1"/>
          <p:nvPr/>
        </p:nvSpPr>
        <p:spPr>
          <a:xfrm>
            <a:off x="6806975" y="2598475"/>
            <a:ext cx="1839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</a:rPr>
              <a:t>Overgeneralizing</a:t>
            </a:r>
            <a:endParaRPr b="1">
              <a:solidFill>
                <a:srgbClr val="38761D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Overfitting</a:t>
            </a:r>
            <a:endParaRPr/>
          </a:p>
        </p:txBody>
      </p:sp>
      <p:sp>
        <p:nvSpPr>
          <p:cNvPr id="266" name="Google Shape;266;p31"/>
          <p:cNvSpPr txBox="1"/>
          <p:nvPr/>
        </p:nvSpPr>
        <p:spPr>
          <a:xfrm>
            <a:off x="3191050" y="1544850"/>
            <a:ext cx="2927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CC0000"/>
                </a:solidFill>
              </a:rPr>
              <a:t>Confusing Cause and Effect</a:t>
            </a:r>
            <a:endParaRPr b="1">
              <a:solidFill>
                <a:srgbClr val="CC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Endogeneity</a:t>
            </a:r>
            <a:endParaRPr/>
          </a:p>
        </p:txBody>
      </p:sp>
      <p:sp>
        <p:nvSpPr>
          <p:cNvPr id="267" name="Google Shape;267;p31"/>
          <p:cNvSpPr txBox="1"/>
          <p:nvPr/>
        </p:nvSpPr>
        <p:spPr>
          <a:xfrm>
            <a:off x="6806975" y="1544850"/>
            <a:ext cx="1839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9900"/>
                </a:solidFill>
              </a:rPr>
              <a:t>The Old Way does </a:t>
            </a:r>
            <a:r>
              <a:rPr lang="en" b="1">
                <a:solidFill>
                  <a:srgbClr val="FF0000"/>
                </a:solidFill>
              </a:rPr>
              <a:t>not</a:t>
            </a:r>
            <a:r>
              <a:rPr lang="en" b="1">
                <a:solidFill>
                  <a:srgbClr val="FF9900"/>
                </a:solidFill>
              </a:rPr>
              <a:t> work anymore</a:t>
            </a:r>
            <a:endParaRPr b="1">
              <a:solidFill>
                <a:srgbClr val="FF99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Regime Switching</a:t>
            </a:r>
            <a:endParaRPr/>
          </a:p>
        </p:txBody>
      </p:sp>
      <p:sp>
        <p:nvSpPr>
          <p:cNvPr id="268" name="Google Shape;268;p31"/>
          <p:cNvSpPr txBox="1"/>
          <p:nvPr/>
        </p:nvSpPr>
        <p:spPr>
          <a:xfrm>
            <a:off x="159300" y="2598475"/>
            <a:ext cx="273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A86E8"/>
                </a:solidFill>
              </a:rPr>
              <a:t>Too Many Similar Features</a:t>
            </a:r>
            <a:endParaRPr b="1">
              <a:solidFill>
                <a:srgbClr val="4A86E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Multicollinearity or try DL</a:t>
            </a:r>
            <a:endParaRPr/>
          </a:p>
        </p:txBody>
      </p:sp>
      <p:sp>
        <p:nvSpPr>
          <p:cNvPr id="269" name="Google Shape;269;p31"/>
          <p:cNvSpPr txBox="1"/>
          <p:nvPr/>
        </p:nvSpPr>
        <p:spPr>
          <a:xfrm>
            <a:off x="63350" y="1544850"/>
            <a:ext cx="2733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999999"/>
                </a:solidFill>
              </a:rPr>
              <a:t>Always Inaccurate</a:t>
            </a:r>
            <a:endParaRPr b="1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Reselect Features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Model</a:t>
            </a:r>
            <a:endParaRPr/>
          </a:p>
        </p:txBody>
      </p:sp>
      <p:sp>
        <p:nvSpPr>
          <p:cNvPr id="270" name="Google Shape;270;p31"/>
          <p:cNvSpPr txBox="1"/>
          <p:nvPr/>
        </p:nvSpPr>
        <p:spPr>
          <a:xfrm>
            <a:off x="3264275" y="2598475"/>
            <a:ext cx="2927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A64D79"/>
                </a:solidFill>
              </a:rPr>
              <a:t>Same Model, Different Results</a:t>
            </a:r>
            <a:endParaRPr b="1">
              <a:solidFill>
                <a:srgbClr val="A64D7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Variance</a:t>
            </a:r>
            <a:endParaRPr/>
          </a:p>
        </p:txBody>
      </p:sp>
      <p:sp>
        <p:nvSpPr>
          <p:cNvPr id="271" name="Google Shape;271;p31"/>
          <p:cNvSpPr txBox="1"/>
          <p:nvPr/>
        </p:nvSpPr>
        <p:spPr>
          <a:xfrm>
            <a:off x="3387250" y="3438025"/>
            <a:ext cx="2927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AA84F"/>
                </a:solidFill>
              </a:rPr>
              <a:t>More Data, Less Usefulness</a:t>
            </a:r>
            <a:endParaRPr b="1">
              <a:solidFill>
                <a:srgbClr val="6AA84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Bias</a:t>
            </a:r>
            <a:endParaRPr/>
          </a:p>
        </p:txBody>
      </p:sp>
      <p:sp>
        <p:nvSpPr>
          <p:cNvPr id="272" name="Google Shape;272;p31"/>
          <p:cNvSpPr txBox="1"/>
          <p:nvPr/>
        </p:nvSpPr>
        <p:spPr>
          <a:xfrm>
            <a:off x="110350" y="3405025"/>
            <a:ext cx="3156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A61C00"/>
                </a:solidFill>
              </a:rPr>
              <a:t>Missing Data causes </a:t>
            </a:r>
            <a:endParaRPr b="1">
              <a:solidFill>
                <a:srgbClr val="A61C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A61C00"/>
                </a:solidFill>
              </a:rPr>
              <a:t>No Prediction</a:t>
            </a:r>
            <a:endParaRPr b="1">
              <a:solidFill>
                <a:srgbClr val="A61C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Wrong Model</a:t>
            </a:r>
            <a:endParaRPr/>
          </a:p>
        </p:txBody>
      </p:sp>
      <p:sp>
        <p:nvSpPr>
          <p:cNvPr id="273" name="Google Shape;273;p31"/>
          <p:cNvSpPr txBox="1"/>
          <p:nvPr/>
        </p:nvSpPr>
        <p:spPr>
          <a:xfrm>
            <a:off x="6558125" y="3438025"/>
            <a:ext cx="235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999999"/>
                </a:solidFill>
              </a:rPr>
              <a:t>Misclassification</a:t>
            </a:r>
            <a:endParaRPr b="1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 I, False Positive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42700" y="328825"/>
            <a:ext cx="8365200" cy="45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Definitions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Relabeling 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Motto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Prior Job Titles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Origin 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Models and Methodologies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Most Common Mistakes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Data Science Workflow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Learning Resources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The Future</a:t>
            </a:r>
            <a:endParaRPr sz="6400" b="1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5250" y="376900"/>
            <a:ext cx="2898576" cy="412189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79" name="Google Shape;279;p32"/>
          <p:cNvSpPr/>
          <p:nvPr/>
        </p:nvSpPr>
        <p:spPr>
          <a:xfrm>
            <a:off x="1814000" y="1152925"/>
            <a:ext cx="1559400" cy="829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(1) Business Understanding</a:t>
            </a:r>
            <a:endParaRPr b="1"/>
          </a:p>
        </p:txBody>
      </p:sp>
      <p:sp>
        <p:nvSpPr>
          <p:cNvPr id="280" name="Google Shape;280;p32"/>
          <p:cNvSpPr/>
          <p:nvPr/>
        </p:nvSpPr>
        <p:spPr>
          <a:xfrm>
            <a:off x="6025075" y="1076725"/>
            <a:ext cx="1605300" cy="8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(2) Data Understanding</a:t>
            </a:r>
            <a:endParaRPr b="1"/>
          </a:p>
        </p:txBody>
      </p:sp>
      <p:sp>
        <p:nvSpPr>
          <p:cNvPr id="281" name="Google Shape;281;p32"/>
          <p:cNvSpPr/>
          <p:nvPr/>
        </p:nvSpPr>
        <p:spPr>
          <a:xfrm>
            <a:off x="5991850" y="2515000"/>
            <a:ext cx="1638600" cy="829800"/>
          </a:xfrm>
          <a:prstGeom prst="roundRect">
            <a:avLst>
              <a:gd name="adj" fmla="val 16667"/>
            </a:avLst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(3) Data Preparation</a:t>
            </a:r>
            <a:endParaRPr b="1"/>
          </a:p>
        </p:txBody>
      </p:sp>
      <p:sp>
        <p:nvSpPr>
          <p:cNvPr id="282" name="Google Shape;282;p32"/>
          <p:cNvSpPr/>
          <p:nvPr/>
        </p:nvSpPr>
        <p:spPr>
          <a:xfrm>
            <a:off x="5991850" y="3898550"/>
            <a:ext cx="1638600" cy="829800"/>
          </a:xfrm>
          <a:prstGeom prst="roundRect">
            <a:avLst>
              <a:gd name="adj" fmla="val 16667"/>
            </a:avLst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(4) Modeling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83" name="Google Shape;283;p32"/>
          <p:cNvSpPr/>
          <p:nvPr/>
        </p:nvSpPr>
        <p:spPr>
          <a:xfrm>
            <a:off x="3209050" y="3898550"/>
            <a:ext cx="1559400" cy="8298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(5) Evaluation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84" name="Google Shape;284;p32"/>
          <p:cNvSpPr/>
          <p:nvPr/>
        </p:nvSpPr>
        <p:spPr>
          <a:xfrm>
            <a:off x="1204400" y="2385450"/>
            <a:ext cx="1559400" cy="8298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(6) Deployment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285" name="Google Shape;285;p32"/>
          <p:cNvCxnSpPr>
            <a:stCxn id="280" idx="2"/>
            <a:endCxn id="281" idx="0"/>
          </p:cNvCxnSpPr>
          <p:nvPr/>
        </p:nvCxnSpPr>
        <p:spPr>
          <a:xfrm flipH="1">
            <a:off x="6811225" y="1906525"/>
            <a:ext cx="16500" cy="608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endPos="30000" dist="38100" dir="5400000" fadeDir="5400012" sy="-100000" algn="bl" rotWithShape="0"/>
          </a:effectLst>
        </p:spPr>
      </p:cxnSp>
      <p:cxnSp>
        <p:nvCxnSpPr>
          <p:cNvPr id="286" name="Google Shape;286;p32"/>
          <p:cNvCxnSpPr>
            <a:stCxn id="281" idx="2"/>
            <a:endCxn id="282" idx="0"/>
          </p:cNvCxnSpPr>
          <p:nvPr/>
        </p:nvCxnSpPr>
        <p:spPr>
          <a:xfrm>
            <a:off x="6811150" y="3344800"/>
            <a:ext cx="0" cy="553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endPos="30000" dist="38100" dir="5400000" fadeDir="5400012" sy="-100000" algn="bl" rotWithShape="0"/>
          </a:effectLst>
        </p:spPr>
      </p:cxnSp>
      <p:cxnSp>
        <p:nvCxnSpPr>
          <p:cNvPr id="287" name="Google Shape;287;p32"/>
          <p:cNvCxnSpPr/>
          <p:nvPr/>
        </p:nvCxnSpPr>
        <p:spPr>
          <a:xfrm>
            <a:off x="3373400" y="1567825"/>
            <a:ext cx="2651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8" name="Google Shape;288;p32"/>
          <p:cNvCxnSpPr/>
          <p:nvPr/>
        </p:nvCxnSpPr>
        <p:spPr>
          <a:xfrm rot="10800000">
            <a:off x="3373375" y="1415425"/>
            <a:ext cx="2651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9" name="Google Shape;289;p32"/>
          <p:cNvCxnSpPr>
            <a:stCxn id="282" idx="1"/>
            <a:endCxn id="283" idx="3"/>
          </p:cNvCxnSpPr>
          <p:nvPr/>
        </p:nvCxnSpPr>
        <p:spPr>
          <a:xfrm rot="10800000">
            <a:off x="4768450" y="4313450"/>
            <a:ext cx="1223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0" name="Google Shape;290;p32"/>
          <p:cNvCxnSpPr/>
          <p:nvPr/>
        </p:nvCxnSpPr>
        <p:spPr>
          <a:xfrm rot="10800000">
            <a:off x="6986200" y="3344800"/>
            <a:ext cx="0" cy="553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1" name="Google Shape;291;p32"/>
          <p:cNvCxnSpPr>
            <a:stCxn id="283" idx="1"/>
            <a:endCxn id="284" idx="2"/>
          </p:cNvCxnSpPr>
          <p:nvPr/>
        </p:nvCxnSpPr>
        <p:spPr>
          <a:xfrm rot="10800000">
            <a:off x="1984150" y="3215150"/>
            <a:ext cx="1224900" cy="1098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2" name="Google Shape;292;p32"/>
          <p:cNvCxnSpPr>
            <a:stCxn id="283" idx="0"/>
            <a:endCxn id="279" idx="2"/>
          </p:cNvCxnSpPr>
          <p:nvPr/>
        </p:nvCxnSpPr>
        <p:spPr>
          <a:xfrm rot="10800000">
            <a:off x="2593750" y="1982750"/>
            <a:ext cx="1395000" cy="1915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3" name="Google Shape;293;p32"/>
          <p:cNvSpPr/>
          <p:nvPr/>
        </p:nvSpPr>
        <p:spPr>
          <a:xfrm>
            <a:off x="818100" y="992925"/>
            <a:ext cx="7585200" cy="38814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2"/>
          <p:cNvSpPr/>
          <p:nvPr/>
        </p:nvSpPr>
        <p:spPr>
          <a:xfrm>
            <a:off x="818050" y="149350"/>
            <a:ext cx="7585200" cy="698700"/>
          </a:xfrm>
          <a:prstGeom prst="frame">
            <a:avLst>
              <a:gd name="adj1" fmla="val 12500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8. Generalized Data Science Workflow</a:t>
            </a:r>
            <a:endParaRPr sz="1600" b="1"/>
          </a:p>
        </p:txBody>
      </p:sp>
      <p:sp>
        <p:nvSpPr>
          <p:cNvPr id="295" name="Google Shape;295;p32"/>
          <p:cNvSpPr txBox="1"/>
          <p:nvPr/>
        </p:nvSpPr>
        <p:spPr>
          <a:xfrm>
            <a:off x="3914550" y="2048450"/>
            <a:ext cx="17316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Cross Industry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Standard Process 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For Data Mining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(CRISP - DM)</a:t>
            </a:r>
            <a:endParaRPr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9.  Data Science Learning Resources</a:t>
            </a:r>
            <a:endParaRPr b="1"/>
          </a:p>
        </p:txBody>
      </p:sp>
      <p:sp>
        <p:nvSpPr>
          <p:cNvPr id="301" name="Google Shape;301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0000FF"/>
              </a:solidFill>
            </a:endParaRPr>
          </a:p>
          <a:p>
            <a:pPr marL="457200" lvl="0" indent="-322262" algn="l" rtl="0">
              <a:spcBef>
                <a:spcPts val="120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●"/>
            </a:pPr>
            <a:r>
              <a:rPr lang="en" sz="2681" b="1">
                <a:solidFill>
                  <a:srgbClr val="38761D"/>
                </a:solidFill>
              </a:rPr>
              <a:t>Most Popular Course in the World for Data Science</a:t>
            </a:r>
            <a:br>
              <a:rPr lang="en" sz="2681" b="1">
                <a:solidFill>
                  <a:srgbClr val="38761D"/>
                </a:solidFill>
              </a:rPr>
            </a:br>
            <a:endParaRPr sz="2681" b="1">
              <a:solidFill>
                <a:srgbClr val="38761D"/>
              </a:solidFill>
            </a:endParaRPr>
          </a:p>
          <a:p>
            <a:pPr marL="914400" lvl="1" indent="-322262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○"/>
            </a:pPr>
            <a:r>
              <a:rPr lang="en" sz="2681" b="1">
                <a:solidFill>
                  <a:srgbClr val="38761D"/>
                </a:solidFill>
              </a:rPr>
              <a:t>Professor Andrew Ng, Stanford University</a:t>
            </a:r>
            <a:endParaRPr sz="2681" b="1">
              <a:solidFill>
                <a:srgbClr val="38761D"/>
              </a:solidFill>
            </a:endParaRPr>
          </a:p>
          <a:p>
            <a:pPr marL="914400" lvl="1" indent="-322262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○"/>
            </a:pPr>
            <a:r>
              <a:rPr lang="en" sz="2681" u="sng">
                <a:solidFill>
                  <a:srgbClr val="38761D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https://www.coursera.org/learn/machine-learning</a:t>
            </a:r>
            <a:endParaRPr sz="2681">
              <a:solidFill>
                <a:srgbClr val="38761D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681"/>
          </a:p>
          <a:p>
            <a:pPr marL="457200" lvl="0" indent="-322262" algn="l" rtl="0">
              <a:spcBef>
                <a:spcPts val="120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●"/>
            </a:pPr>
            <a:r>
              <a:rPr lang="en" sz="2681" b="1">
                <a:solidFill>
                  <a:srgbClr val="1155CC"/>
                </a:solidFill>
              </a:rPr>
              <a:t>Effective Data Analytics</a:t>
            </a:r>
            <a:br>
              <a:rPr lang="en" sz="2681" b="1">
                <a:solidFill>
                  <a:srgbClr val="1155CC"/>
                </a:solidFill>
              </a:rPr>
            </a:br>
            <a:endParaRPr sz="2681" b="1">
              <a:solidFill>
                <a:srgbClr val="1155CC"/>
              </a:solidFill>
            </a:endParaRPr>
          </a:p>
          <a:p>
            <a:pPr marL="914400" lvl="1" indent="-322262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○"/>
            </a:pPr>
            <a:r>
              <a:rPr lang="en" sz="2681" b="1">
                <a:solidFill>
                  <a:srgbClr val="1155CC"/>
                </a:solidFill>
              </a:rPr>
              <a:t>Cole Nussbaumer Knaflic, Former People Analytics Team Manager at Google</a:t>
            </a:r>
            <a:endParaRPr sz="2681" b="1">
              <a:solidFill>
                <a:srgbClr val="1155CC"/>
              </a:solidFill>
            </a:endParaRPr>
          </a:p>
          <a:p>
            <a:pPr marL="914400" lvl="1" indent="-322262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○"/>
            </a:pPr>
            <a:r>
              <a:rPr lang="en" sz="2681" b="1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https://www.storytellingwithdata.com</a:t>
            </a:r>
            <a:endParaRPr sz="2681" b="1">
              <a:solidFill>
                <a:srgbClr val="1155CC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02" name="Google Shape;302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10. The Future</a:t>
            </a:r>
            <a:endParaRPr b="1"/>
          </a:p>
        </p:txBody>
      </p:sp>
      <p:sp>
        <p:nvSpPr>
          <p:cNvPr id="308" name="Google Shape;308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309" name="Google Shape;30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1850" y="661263"/>
            <a:ext cx="1782051" cy="3820973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4"/>
          <p:cNvSpPr txBox="1"/>
          <p:nvPr/>
        </p:nvSpPr>
        <p:spPr>
          <a:xfrm>
            <a:off x="437775" y="1541225"/>
            <a:ext cx="63411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Boosting will overtake Linear and Logistic Regression</a:t>
            </a:r>
            <a:br>
              <a:rPr lang="en" b="1"/>
            </a:b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solidFill>
                  <a:schemeClr val="dk1"/>
                </a:solidFill>
              </a:rPr>
              <a:t>Reinforcement Learning Software Agents will overtake ML</a:t>
            </a:r>
            <a:br>
              <a:rPr lang="en" b="1">
                <a:solidFill>
                  <a:schemeClr val="dk1"/>
                </a:solidFill>
              </a:rPr>
            </a:br>
            <a:br>
              <a:rPr lang="en" b="1">
                <a:solidFill>
                  <a:schemeClr val="dk1"/>
                </a:solidFill>
              </a:rPr>
            </a:b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Neural Networks will expand as data grows exponentially</a:t>
            </a:r>
            <a:br>
              <a:rPr lang="en" b="1"/>
            </a:b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Just about everything in our lives will be Artificial Intelligence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11" name="Google Shape;311;p34"/>
          <p:cNvSpPr txBox="1"/>
          <p:nvPr/>
        </p:nvSpPr>
        <p:spPr>
          <a:xfrm>
            <a:off x="697725" y="4082025"/>
            <a:ext cx="337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</a:rPr>
              <a:t>ANY  QUESTIONS?</a:t>
            </a:r>
            <a:endParaRPr b="1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388620" algn="ctr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b="1"/>
              <a:t>Definitions</a:t>
            </a:r>
            <a:endParaRPr b="1"/>
          </a:p>
        </p:txBody>
      </p: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aphicFrame>
        <p:nvGraphicFramePr>
          <p:cNvPr id="73" name="Google Shape;73;p15"/>
          <p:cNvGraphicFramePr/>
          <p:nvPr/>
        </p:nvGraphicFramePr>
        <p:xfrm>
          <a:off x="164525" y="1066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{9A782532-FA76-4722-925D-65681D53D379}</a:tableStyleId>
              </a:tblPr>
              <a:tblGrid>
                <a:gridCol w="264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15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Data Science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The re - packaging of Statistics with more computing resources and techniques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2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0000FF"/>
                          </a:solidFill>
                        </a:rPr>
                        <a:t>Machine Learning (ML)</a:t>
                      </a:r>
                      <a:endParaRPr b="1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A software program that makes decisions with</a:t>
                      </a:r>
                      <a:r>
                        <a:rPr lang="en" u="sng">
                          <a:solidFill>
                            <a:srgbClr val="0000FF"/>
                          </a:solidFill>
                        </a:rPr>
                        <a:t>out</a:t>
                      </a:r>
                      <a:r>
                        <a:rPr lang="en">
                          <a:solidFill>
                            <a:srgbClr val="0000FF"/>
                          </a:solidFill>
                        </a:rPr>
                        <a:t> explicit programing</a:t>
                      </a:r>
                      <a:endParaRPr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0000FF"/>
                          </a:solidFill>
                        </a:rPr>
                        <a:t>Deep Learning (DL)</a:t>
                      </a:r>
                      <a:endParaRPr b="1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Machine Learning with depth or various layers such as a Neural Network</a:t>
                      </a:r>
                      <a:endParaRPr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1155CC"/>
                          </a:solidFill>
                        </a:rPr>
                        <a:t>Supervised Learning</a:t>
                      </a:r>
                      <a:endParaRPr b="1"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Predictive Analytics 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1155CC"/>
                          </a:solidFill>
                        </a:rPr>
                        <a:t>Semi - Supervised Learning</a:t>
                      </a:r>
                      <a:endParaRPr b="1"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Both Predictive and Descriptive Analytics 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1155CC"/>
                          </a:solidFill>
                        </a:rPr>
                        <a:t>Unsurprised Learning</a:t>
                      </a:r>
                      <a:endParaRPr b="1"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Descriptive Analytics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7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1C4587"/>
                          </a:solidFill>
                        </a:rPr>
                        <a:t>Reinforcement Learning (DL)</a:t>
                      </a:r>
                      <a:endParaRPr b="1">
                        <a:solidFill>
                          <a:srgbClr val="1C4587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C4587"/>
                          </a:solidFill>
                        </a:rPr>
                        <a:t>A software agent that observes, then acts to receive rewards</a:t>
                      </a:r>
                      <a:endParaRPr>
                        <a:solidFill>
                          <a:srgbClr val="1C4587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</a:rPr>
                        <a:t>Artificial Intelligence (AI)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Anything that is </a:t>
                      </a:r>
                      <a:r>
                        <a:rPr lang="en" u="sng">
                          <a:solidFill>
                            <a:schemeClr val="dk1"/>
                          </a:solidFill>
                        </a:rPr>
                        <a:t>not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 biological that behaves biological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4" name="Google Shape;74;p15"/>
          <p:cNvSpPr/>
          <p:nvPr/>
        </p:nvSpPr>
        <p:spPr>
          <a:xfrm>
            <a:off x="6989250" y="194750"/>
            <a:ext cx="1871100" cy="759900"/>
          </a:xfrm>
          <a:prstGeom prst="wedgeEllipseCallout">
            <a:avLst>
              <a:gd name="adj1" fmla="val -20833"/>
              <a:gd name="adj2" fmla="val 625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What’s with all the Learning?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9570" algn="ctr" rtl="0">
              <a:spcBef>
                <a:spcPts val="0"/>
              </a:spcBef>
              <a:spcAft>
                <a:spcPts val="0"/>
              </a:spcAft>
              <a:buSzPts val="2220"/>
              <a:buAutoNum type="arabicPeriod"/>
            </a:pPr>
            <a:r>
              <a:rPr lang="en" sz="2220" b="1"/>
              <a:t>Definitions and their Evolution</a:t>
            </a:r>
            <a:endParaRPr sz="2220" b="1"/>
          </a:p>
        </p:txBody>
      </p:sp>
      <p:sp>
        <p:nvSpPr>
          <p:cNvPr id="80" name="Google Shape;80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81" name="Google Shape;81;p16"/>
          <p:cNvSpPr/>
          <p:nvPr/>
        </p:nvSpPr>
        <p:spPr>
          <a:xfrm>
            <a:off x="141475" y="1572025"/>
            <a:ext cx="1961700" cy="1826100"/>
          </a:xfrm>
          <a:prstGeom prst="ellipse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Supervised Learning</a:t>
            </a:r>
            <a:endParaRPr sz="1600" b="1"/>
          </a:p>
        </p:txBody>
      </p:sp>
      <p:sp>
        <p:nvSpPr>
          <p:cNvPr id="82" name="Google Shape;82;p16"/>
          <p:cNvSpPr/>
          <p:nvPr/>
        </p:nvSpPr>
        <p:spPr>
          <a:xfrm>
            <a:off x="2198875" y="1572025"/>
            <a:ext cx="1961700" cy="1826100"/>
          </a:xfrm>
          <a:prstGeom prst="ellipse">
            <a:avLst/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Unsupervised Learning</a:t>
            </a:r>
            <a:endParaRPr b="1"/>
          </a:p>
        </p:txBody>
      </p:sp>
      <p:sp>
        <p:nvSpPr>
          <p:cNvPr id="83" name="Google Shape;83;p16"/>
          <p:cNvSpPr/>
          <p:nvPr/>
        </p:nvSpPr>
        <p:spPr>
          <a:xfrm>
            <a:off x="3799075" y="1572025"/>
            <a:ext cx="1961700" cy="1826100"/>
          </a:xfrm>
          <a:prstGeom prst="ellipse">
            <a:avLst/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Supervised Learning</a:t>
            </a:r>
            <a:endParaRPr sz="1600" b="1"/>
          </a:p>
        </p:txBody>
      </p:sp>
      <p:grpSp>
        <p:nvGrpSpPr>
          <p:cNvPr id="84" name="Google Shape;84;p16"/>
          <p:cNvGrpSpPr/>
          <p:nvPr/>
        </p:nvGrpSpPr>
        <p:grpSpPr>
          <a:xfrm>
            <a:off x="7198890" y="1472574"/>
            <a:ext cx="1854010" cy="1854000"/>
            <a:chOff x="4303290" y="2158374"/>
            <a:chExt cx="1854010" cy="1854000"/>
          </a:xfrm>
        </p:grpSpPr>
        <p:sp>
          <p:nvSpPr>
            <p:cNvPr id="85" name="Google Shape;85;p16"/>
            <p:cNvSpPr/>
            <p:nvPr/>
          </p:nvSpPr>
          <p:spPr>
            <a:xfrm>
              <a:off x="4303290" y="2158374"/>
              <a:ext cx="1854000" cy="1854000"/>
            </a:xfrm>
            <a:prstGeom prst="ellipse">
              <a:avLst/>
            </a:prstGeom>
            <a:solidFill>
              <a:srgbClr val="0D5DDF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6"/>
            <p:cNvSpPr txBox="1"/>
            <p:nvPr/>
          </p:nvSpPr>
          <p:spPr>
            <a:xfrm>
              <a:off x="4789900" y="2873325"/>
              <a:ext cx="1367400" cy="73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Reinforcement Learning</a:t>
              </a: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7" name="Google Shape;87;p16"/>
          <p:cNvGrpSpPr/>
          <p:nvPr/>
        </p:nvGrpSpPr>
        <p:grpSpPr>
          <a:xfrm>
            <a:off x="5882312" y="1472574"/>
            <a:ext cx="1854000" cy="1854000"/>
            <a:chOff x="2986712" y="2158374"/>
            <a:chExt cx="1854000" cy="1854000"/>
          </a:xfrm>
        </p:grpSpPr>
        <p:sp>
          <p:nvSpPr>
            <p:cNvPr id="88" name="Google Shape;88;p16"/>
            <p:cNvSpPr/>
            <p:nvPr/>
          </p:nvSpPr>
          <p:spPr>
            <a:xfrm>
              <a:off x="2986712" y="2158374"/>
              <a:ext cx="1854000" cy="1854000"/>
            </a:xfrm>
            <a:prstGeom prst="ellipse">
              <a:avLst/>
            </a:prstGeom>
            <a:solidFill>
              <a:srgbClr val="307BF3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6"/>
            <p:cNvSpPr txBox="1"/>
            <p:nvPr/>
          </p:nvSpPr>
          <p:spPr>
            <a:xfrm>
              <a:off x="3069400" y="2937025"/>
              <a:ext cx="1318800" cy="60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Unsupervised Learning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0" name="Google Shape;90;p16"/>
          <p:cNvGrpSpPr/>
          <p:nvPr/>
        </p:nvGrpSpPr>
        <p:grpSpPr>
          <a:xfrm>
            <a:off x="6552444" y="445339"/>
            <a:ext cx="1854000" cy="1854000"/>
            <a:chOff x="3656844" y="1131139"/>
            <a:chExt cx="1854000" cy="1854000"/>
          </a:xfrm>
        </p:grpSpPr>
        <p:sp>
          <p:nvSpPr>
            <p:cNvPr id="91" name="Google Shape;91;p16"/>
            <p:cNvSpPr/>
            <p:nvPr/>
          </p:nvSpPr>
          <p:spPr>
            <a:xfrm>
              <a:off x="3656844" y="1131139"/>
              <a:ext cx="1854000" cy="1854000"/>
            </a:xfrm>
            <a:prstGeom prst="ellipse">
              <a:avLst/>
            </a:prstGeom>
            <a:solidFill>
              <a:srgbClr val="0944A1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6"/>
            <p:cNvSpPr txBox="1"/>
            <p:nvPr/>
          </p:nvSpPr>
          <p:spPr>
            <a:xfrm>
              <a:off x="3811750" y="1660275"/>
              <a:ext cx="1519800" cy="70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Supervised Learning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4209550"/>
            <a:ext cx="8520599" cy="7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528475" y="3452363"/>
            <a:ext cx="1187700" cy="40020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</a:rPr>
              <a:t>Phase One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3424075" y="3452363"/>
            <a:ext cx="1187700" cy="4002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Phase Two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6776875" y="3452375"/>
            <a:ext cx="1401000" cy="4002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</a:rPr>
              <a:t>Phase Three</a:t>
            </a:r>
            <a:endParaRPr b="1">
              <a:solidFill>
                <a:srgbClr val="0000FF"/>
              </a:solidFill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3873700" y="2242550"/>
            <a:ext cx="329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*</a:t>
            </a:r>
            <a:endParaRPr sz="1800"/>
          </a:p>
        </p:txBody>
      </p:sp>
      <p:sp>
        <p:nvSpPr>
          <p:cNvPr id="98" name="Google Shape;98;p16"/>
          <p:cNvSpPr txBox="1"/>
          <p:nvPr/>
        </p:nvSpPr>
        <p:spPr>
          <a:xfrm>
            <a:off x="3150400" y="3906825"/>
            <a:ext cx="1615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* Semi-Supervised Learning </a:t>
            </a:r>
            <a:endParaRPr sz="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388620" algn="ctr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b="1"/>
              <a:t>The Current State of Definitions of Data Science</a:t>
            </a:r>
            <a:endParaRPr b="1"/>
          </a:p>
        </p:txBody>
      </p:sp>
      <p:sp>
        <p:nvSpPr>
          <p:cNvPr id="104" name="Google Shape;10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05" name="Google Shape;105;p17"/>
          <p:cNvGrpSpPr/>
          <p:nvPr/>
        </p:nvGrpSpPr>
        <p:grpSpPr>
          <a:xfrm>
            <a:off x="4227090" y="2691774"/>
            <a:ext cx="1854010" cy="1854000"/>
            <a:chOff x="4303290" y="2158374"/>
            <a:chExt cx="1854010" cy="1854000"/>
          </a:xfrm>
        </p:grpSpPr>
        <p:sp>
          <p:nvSpPr>
            <p:cNvPr id="106" name="Google Shape;106;p17"/>
            <p:cNvSpPr/>
            <p:nvPr/>
          </p:nvSpPr>
          <p:spPr>
            <a:xfrm>
              <a:off x="4303290" y="2158374"/>
              <a:ext cx="1854000" cy="1854000"/>
            </a:xfrm>
            <a:prstGeom prst="ellipse">
              <a:avLst/>
            </a:prstGeom>
            <a:solidFill>
              <a:srgbClr val="0D5DDF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 txBox="1"/>
            <p:nvPr/>
          </p:nvSpPr>
          <p:spPr>
            <a:xfrm>
              <a:off x="4789900" y="2873325"/>
              <a:ext cx="1367400" cy="73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Reinforcement Learning</a:t>
              </a: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" name="Google Shape;108;p17"/>
          <p:cNvGrpSpPr/>
          <p:nvPr/>
        </p:nvGrpSpPr>
        <p:grpSpPr>
          <a:xfrm>
            <a:off x="2910512" y="2691774"/>
            <a:ext cx="1854000" cy="1854000"/>
            <a:chOff x="2986712" y="2158374"/>
            <a:chExt cx="1854000" cy="1854000"/>
          </a:xfrm>
        </p:grpSpPr>
        <p:sp>
          <p:nvSpPr>
            <p:cNvPr id="109" name="Google Shape;109;p17"/>
            <p:cNvSpPr/>
            <p:nvPr/>
          </p:nvSpPr>
          <p:spPr>
            <a:xfrm>
              <a:off x="2986712" y="2158374"/>
              <a:ext cx="1854000" cy="1854000"/>
            </a:xfrm>
            <a:prstGeom prst="ellipse">
              <a:avLst/>
            </a:prstGeom>
            <a:solidFill>
              <a:srgbClr val="307BF3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 txBox="1"/>
            <p:nvPr/>
          </p:nvSpPr>
          <p:spPr>
            <a:xfrm>
              <a:off x="3069400" y="2937025"/>
              <a:ext cx="1318800" cy="60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Unsupervised Learning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1" name="Google Shape;111;p17"/>
          <p:cNvGrpSpPr/>
          <p:nvPr/>
        </p:nvGrpSpPr>
        <p:grpSpPr>
          <a:xfrm>
            <a:off x="3580644" y="1664539"/>
            <a:ext cx="1854000" cy="1854000"/>
            <a:chOff x="3656844" y="1131139"/>
            <a:chExt cx="1854000" cy="1854000"/>
          </a:xfrm>
        </p:grpSpPr>
        <p:sp>
          <p:nvSpPr>
            <p:cNvPr id="112" name="Google Shape;112;p17"/>
            <p:cNvSpPr/>
            <p:nvPr/>
          </p:nvSpPr>
          <p:spPr>
            <a:xfrm>
              <a:off x="3656844" y="1131139"/>
              <a:ext cx="1854000" cy="1854000"/>
            </a:xfrm>
            <a:prstGeom prst="ellipse">
              <a:avLst/>
            </a:prstGeom>
            <a:solidFill>
              <a:srgbClr val="0944A1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7"/>
            <p:cNvSpPr txBox="1"/>
            <p:nvPr/>
          </p:nvSpPr>
          <p:spPr>
            <a:xfrm>
              <a:off x="3811750" y="1660275"/>
              <a:ext cx="1519800" cy="70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Supervised Learning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4" name="Google Shape;114;p17"/>
          <p:cNvSpPr/>
          <p:nvPr/>
        </p:nvSpPr>
        <p:spPr>
          <a:xfrm>
            <a:off x="1736450" y="897150"/>
            <a:ext cx="5403600" cy="4148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7"/>
          <p:cNvSpPr/>
          <p:nvPr/>
        </p:nvSpPr>
        <p:spPr>
          <a:xfrm>
            <a:off x="2300900" y="1359750"/>
            <a:ext cx="4298700" cy="3457200"/>
          </a:xfrm>
          <a:prstGeom prst="ellipse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7"/>
          <p:cNvSpPr txBox="1"/>
          <p:nvPr/>
        </p:nvSpPr>
        <p:spPr>
          <a:xfrm>
            <a:off x="3729225" y="1359750"/>
            <a:ext cx="1764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</a:rPr>
              <a:t>Machine Learning</a:t>
            </a:r>
            <a:endParaRPr b="1">
              <a:solidFill>
                <a:srgbClr val="38761D"/>
              </a:solidFill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3523100" y="959550"/>
            <a:ext cx="198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Artificial Intelligence</a:t>
            </a:r>
            <a:endParaRPr b="1"/>
          </a:p>
        </p:txBody>
      </p:sp>
      <p:sp>
        <p:nvSpPr>
          <p:cNvPr id="118" name="Google Shape;118;p17"/>
          <p:cNvSpPr/>
          <p:nvPr/>
        </p:nvSpPr>
        <p:spPr>
          <a:xfrm>
            <a:off x="2628000" y="2772075"/>
            <a:ext cx="3688800" cy="1149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7"/>
          <p:cNvSpPr txBox="1"/>
          <p:nvPr/>
        </p:nvSpPr>
        <p:spPr>
          <a:xfrm>
            <a:off x="2449700" y="2318600"/>
            <a:ext cx="1073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Deep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Learning</a:t>
            </a:r>
            <a:endParaRPr b="1"/>
          </a:p>
        </p:txBody>
      </p:sp>
      <p:cxnSp>
        <p:nvCxnSpPr>
          <p:cNvPr id="120" name="Google Shape;120;p17"/>
          <p:cNvCxnSpPr/>
          <p:nvPr/>
        </p:nvCxnSpPr>
        <p:spPr>
          <a:xfrm>
            <a:off x="2740525" y="2820900"/>
            <a:ext cx="80400" cy="25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2270" algn="l" rtl="0">
              <a:spcBef>
                <a:spcPts val="0"/>
              </a:spcBef>
              <a:spcAft>
                <a:spcPts val="0"/>
              </a:spcAft>
              <a:buSzPts val="2420"/>
              <a:buAutoNum type="arabicPeriod"/>
            </a:pPr>
            <a:r>
              <a:rPr lang="en" sz="2420" b="1"/>
              <a:t>Definition Breakdown with (Un)Supervised Learning</a:t>
            </a:r>
            <a:endParaRPr sz="2420" b="1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aphicFrame>
        <p:nvGraphicFramePr>
          <p:cNvPr id="127" name="Google Shape;127;p18"/>
          <p:cNvGraphicFramePr/>
          <p:nvPr/>
        </p:nvGraphicFramePr>
        <p:xfrm>
          <a:off x="952500" y="933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{9A782532-FA76-4722-925D-65681D53D379}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Subject Area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Unsupervised Learning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Supervised Learning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Business</a:t>
                      </a:r>
                      <a:endParaRPr b="1"/>
                    </a:p>
                  </a:txBody>
                  <a:tcPr marL="91425" marR="91425" marT="91425" marB="91425"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Inputs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Inputs</a:t>
                      </a:r>
                      <a:r>
                        <a:rPr lang="en"/>
                        <a:t> &amp; Outputs</a:t>
                      </a:r>
                      <a:endParaRPr/>
                    </a:p>
                  </a:txBody>
                  <a:tcPr marL="91425" marR="91425" marT="91425" marB="91425"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Engineering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Drivers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Drivers</a:t>
                      </a:r>
                      <a:r>
                        <a:rPr lang="en"/>
                        <a:t> &amp; Outcomes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Mathematics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Regressors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Regressors</a:t>
                      </a:r>
                      <a:r>
                        <a:rPr lang="en"/>
                        <a:t> &amp; Regressands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Statistics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Independent Variables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Independent Variables</a:t>
                      </a:r>
                      <a:r>
                        <a:rPr lang="en"/>
                        <a:t> &amp; Dependent Variables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Psychometrics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Predictors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Predictors</a:t>
                      </a:r>
                      <a:r>
                        <a:rPr lang="en"/>
                        <a:t> &amp; Responses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General Science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Explanatory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Explanatories</a:t>
                      </a:r>
                      <a:r>
                        <a:rPr lang="en"/>
                        <a:t> &amp; Focuses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Linguistics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Descriptive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Descriptives 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&amp; Predictive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Machine Learning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Unlabeled Training Data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Unlabeled Training Data</a:t>
                      </a:r>
                      <a:r>
                        <a:rPr lang="en"/>
                        <a:t> &amp; Labeled Training Data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2. Relabeling Defines Data Science and its Purpose</a:t>
            </a:r>
            <a:endParaRPr b="1"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aphicFrame>
        <p:nvGraphicFramePr>
          <p:cNvPr id="134" name="Google Shape;134;p19"/>
          <p:cNvGraphicFramePr/>
          <p:nvPr/>
        </p:nvGraphicFramePr>
        <p:xfrm>
          <a:off x="3449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{9A782532-FA76-4722-925D-65681D53D379}</a:tableStyleId>
              </a:tblPr>
              <a:tblGrid>
                <a:gridCol w="419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4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Statistical Learning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Machine Learning 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Fitting Equations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Learning Process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 (ML) or Network (DL) or No Model (RL)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Regression or Classification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Supervised Learning (Predictive Analytics)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Density Estimation or Clustering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Unsupervised Learning (Descriptive Analytics)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5" name="Google Shape;135;p19"/>
          <p:cNvSpPr/>
          <p:nvPr/>
        </p:nvSpPr>
        <p:spPr>
          <a:xfrm>
            <a:off x="4407000" y="2330700"/>
            <a:ext cx="295800" cy="185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9"/>
          <p:cNvSpPr/>
          <p:nvPr/>
        </p:nvSpPr>
        <p:spPr>
          <a:xfrm>
            <a:off x="4407000" y="2711700"/>
            <a:ext cx="295800" cy="185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9"/>
          <p:cNvSpPr/>
          <p:nvPr/>
        </p:nvSpPr>
        <p:spPr>
          <a:xfrm>
            <a:off x="4407000" y="3092700"/>
            <a:ext cx="295800" cy="185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9"/>
          <p:cNvSpPr/>
          <p:nvPr/>
        </p:nvSpPr>
        <p:spPr>
          <a:xfrm>
            <a:off x="4407000" y="3473700"/>
            <a:ext cx="295800" cy="185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9"/>
          <p:cNvSpPr/>
          <p:nvPr/>
        </p:nvSpPr>
        <p:spPr>
          <a:xfrm rot="-1519238">
            <a:off x="816724" y="4366079"/>
            <a:ext cx="1373067" cy="2472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D9EAD3"/>
                </a:solidFill>
                <a:latin typeface="Arial"/>
              </a:rPr>
              <a:t>THEORY</a:t>
            </a:r>
          </a:p>
        </p:txBody>
      </p:sp>
      <p:sp>
        <p:nvSpPr>
          <p:cNvPr id="140" name="Google Shape;140;p19"/>
          <p:cNvSpPr/>
          <p:nvPr/>
        </p:nvSpPr>
        <p:spPr>
          <a:xfrm rot="1541210">
            <a:off x="6853122" y="4302950"/>
            <a:ext cx="1431543" cy="2392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D9EAD3"/>
                </a:solidFill>
                <a:latin typeface="Arial"/>
              </a:rPr>
              <a:t>APPLIED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46" name="Google Shape;146;p20"/>
          <p:cNvSpPr txBox="1"/>
          <p:nvPr/>
        </p:nvSpPr>
        <p:spPr>
          <a:xfrm>
            <a:off x="1503225" y="193125"/>
            <a:ext cx="5981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2</a:t>
            </a:r>
            <a:r>
              <a:rPr lang="en" sz="1800" b="1"/>
              <a:t>. What is a Regression Model?  A Clarification</a:t>
            </a:r>
            <a:endParaRPr sz="1800" b="1"/>
          </a:p>
        </p:txBody>
      </p:sp>
      <p:pic>
        <p:nvPicPr>
          <p:cNvPr id="147" name="Google Shape;1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550" y="801800"/>
            <a:ext cx="8167660" cy="391840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/>
          <p:nvPr/>
        </p:nvSpPr>
        <p:spPr>
          <a:xfrm>
            <a:off x="1000700" y="4605525"/>
            <a:ext cx="2709520" cy="1798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1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dk1"/>
                </a:solidFill>
                <a:latin typeface="Arial"/>
              </a:rPr>
              <a:t>BACK TO THE FUTURE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3. Data Science Motto </a:t>
            </a:r>
            <a:endParaRPr b="1"/>
          </a:p>
        </p:txBody>
      </p:sp>
      <p:sp>
        <p:nvSpPr>
          <p:cNvPr id="154" name="Google Shape;15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55" name="Google Shape;155;p21"/>
          <p:cNvSpPr txBox="1"/>
          <p:nvPr/>
        </p:nvSpPr>
        <p:spPr>
          <a:xfrm>
            <a:off x="555550" y="1650200"/>
            <a:ext cx="8002800" cy="1600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57150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/>
              <a:t>All models are wrong, </a:t>
            </a:r>
            <a:endParaRPr sz="32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/>
              <a:t>but some are useful</a:t>
            </a:r>
            <a:r>
              <a:rPr lang="en" sz="3200"/>
              <a:t>.</a:t>
            </a: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George Box (1976)</a:t>
            </a:r>
            <a:r>
              <a:rPr lang="en" sz="2800"/>
              <a:t> </a:t>
            </a:r>
            <a:endParaRPr sz="2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784</Words>
  <Application>Microsoft Macintosh PowerPoint</Application>
  <PresentationFormat>On-screen Show (16:9)</PresentationFormat>
  <Paragraphs>235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Roboto</vt:lpstr>
      <vt:lpstr>Simple Light</vt:lpstr>
      <vt:lpstr>Introduction to Data Science</vt:lpstr>
      <vt:lpstr>PowerPoint Presentation</vt:lpstr>
      <vt:lpstr>Definitions</vt:lpstr>
      <vt:lpstr>Definitions and their Evolution</vt:lpstr>
      <vt:lpstr>The Current State of Definitions of Data Science</vt:lpstr>
      <vt:lpstr>Definition Breakdown with (Un)Supervised Learning</vt:lpstr>
      <vt:lpstr>2. Relabeling Defines Data Science and its Purpose</vt:lpstr>
      <vt:lpstr>PowerPoint Presentation</vt:lpstr>
      <vt:lpstr>3. Data Science Motto </vt:lpstr>
      <vt:lpstr>4. Prior Job Titles of Today’s Data Scientist</vt:lpstr>
      <vt:lpstr>5. Where did Data Science come from?</vt:lpstr>
      <vt:lpstr>Question</vt:lpstr>
      <vt:lpstr>PowerPoint Presentation</vt:lpstr>
      <vt:lpstr>6. Supervised Learning and Predictive Analytics</vt:lpstr>
      <vt:lpstr>6. The Three Major Methodologies for Prediction</vt:lpstr>
      <vt:lpstr>6. Deep Learning Method for Artificial Intelligence</vt:lpstr>
      <vt:lpstr>6. Reinforcement Learning  Method for  Artificial  Intelligence</vt:lpstr>
      <vt:lpstr>6. Unsupervised Learning and Descriptive Analytics</vt:lpstr>
      <vt:lpstr>7. Data Science Prediction Mistakes</vt:lpstr>
      <vt:lpstr>PowerPoint Presentation</vt:lpstr>
      <vt:lpstr>9.  Data Science Learning Resources</vt:lpstr>
      <vt:lpstr>10. 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Science</dc:title>
  <cp:lastModifiedBy>John Thomas Foxworthy</cp:lastModifiedBy>
  <cp:revision>1</cp:revision>
  <dcterms:modified xsi:type="dcterms:W3CDTF">2021-12-08T22:21:35Z</dcterms:modified>
</cp:coreProperties>
</file>